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61" r:id="rId4"/>
    <p:sldId id="257" r:id="rId5"/>
    <p:sldId id="259" r:id="rId6"/>
    <p:sldId id="263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52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9/26/2016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9/26/2016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9/26/2016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9/26/2016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9/26/2016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9/26/2016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add title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9/26/2016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latinLnBrk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latinLnBrk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latinLnBrk="0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latinLnBrk="0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latinLnBrk="0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latinLnBrk="0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" y="76201"/>
            <a:ext cx="8839200" cy="1523999"/>
          </a:xfrm>
        </p:spPr>
        <p:txBody>
          <a:bodyPr>
            <a:normAutofit/>
          </a:bodyPr>
          <a:lstStyle/>
          <a:p>
            <a:r>
              <a:rPr lang="ru-RU" dirty="0" smtClean="0"/>
              <a:t>Тема урока: </a:t>
            </a:r>
            <a:r>
              <a:rPr lang="ru-RU" dirty="0" smtClean="0">
                <a:solidFill>
                  <a:srgbClr val="FF0000"/>
                </a:solidFill>
              </a:rPr>
              <a:t>Стационарное электрическое поле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04800" y="1828800"/>
            <a:ext cx="8610600" cy="4648200"/>
          </a:xfrm>
        </p:spPr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Продолжи…</a:t>
            </a:r>
          </a:p>
          <a:p>
            <a:pPr marL="514350" indent="-514350" algn="l">
              <a:buAutoNum type="arabicPeriod"/>
            </a:pPr>
            <a:r>
              <a:rPr lang="ru-RU" dirty="0" smtClean="0"/>
              <a:t>Электрический ток это…</a:t>
            </a:r>
          </a:p>
          <a:p>
            <a:pPr marL="514350" indent="-514350" algn="l">
              <a:buAutoNum type="arabicPeriod"/>
            </a:pPr>
            <a:r>
              <a:rPr lang="ru-RU" dirty="0" smtClean="0"/>
              <a:t>За направление тока принято направление…</a:t>
            </a:r>
          </a:p>
          <a:p>
            <a:pPr marL="514350" indent="-514350" algn="l">
              <a:buAutoNum type="arabicPeriod"/>
            </a:pPr>
            <a:r>
              <a:rPr lang="ru-RU" dirty="0" smtClean="0"/>
              <a:t>Чтобы электрический ток существовал, необходимо…</a:t>
            </a:r>
          </a:p>
          <a:p>
            <a:pPr marL="514350" indent="-514350" algn="l">
              <a:buAutoNum type="arabicPeriod"/>
            </a:pPr>
            <a:r>
              <a:rPr lang="ru-RU" dirty="0" smtClean="0"/>
              <a:t>Ток оказывает…… действия</a:t>
            </a:r>
          </a:p>
          <a:p>
            <a:pPr marL="514350" indent="-514350" algn="l">
              <a:buAutoNum type="arabicPeriod"/>
            </a:pPr>
            <a:r>
              <a:rPr lang="ru-RU" dirty="0" smtClean="0">
                <a:solidFill>
                  <a:srgbClr val="FF0000"/>
                </a:solidFill>
              </a:rPr>
              <a:t>Как связаны данные вопросы с темой урока?</a:t>
            </a:r>
          </a:p>
          <a:p>
            <a:pPr marL="514350" indent="-514350" algn="l">
              <a:buAutoNum type="arabicPeriod"/>
            </a:pP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906963"/>
          </a:xfrm>
        </p:spPr>
        <p:txBody>
          <a:bodyPr>
            <a:normAutofit/>
          </a:bodyPr>
          <a:lstStyle/>
          <a:p>
            <a:r>
              <a:rPr lang="ru-RU" sz="4000" i="1" dirty="0" smtClean="0">
                <a:solidFill>
                  <a:srgbClr val="FF0000"/>
                </a:solidFill>
              </a:rPr>
              <a:t>Электрический ток </a:t>
            </a:r>
            <a:r>
              <a:rPr lang="ru-RU" sz="4000" i="1" dirty="0" smtClean="0"/>
              <a:t>— </a:t>
            </a:r>
            <a:r>
              <a:rPr lang="ru-RU" sz="4000" i="1" dirty="0" smtClean="0">
                <a:solidFill>
                  <a:srgbClr val="0070C0"/>
                </a:solidFill>
              </a:rPr>
              <a:t>это направленное движение заряженных частиц</a:t>
            </a:r>
            <a:r>
              <a:rPr lang="ru-RU" sz="4000" i="1" dirty="0" smtClean="0"/>
              <a:t>.</a:t>
            </a:r>
            <a:endParaRPr lang="ru-RU" sz="4000" dirty="0"/>
          </a:p>
        </p:txBody>
      </p:sp>
      <p:pic>
        <p:nvPicPr>
          <p:cNvPr id="4" name="Picture 2" descr="http://static.interneturok.cdnvideo.ru/content/konspekt_image/94362/4b907d20_73f0_0131_6f58_12313d221ea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19800" y="4267200"/>
            <a:ext cx="2705100" cy="18954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Вопросы для работы в группах: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Направление тока.</a:t>
            </a:r>
          </a:p>
          <a:p>
            <a:r>
              <a:rPr lang="ru-RU" dirty="0" smtClean="0"/>
              <a:t>Действия электрического тока.</a:t>
            </a:r>
          </a:p>
          <a:p>
            <a:r>
              <a:rPr lang="ru-RU" dirty="0" smtClean="0"/>
              <a:t>Условия для существования </a:t>
            </a:r>
            <a:r>
              <a:rPr lang="ru-RU" dirty="0" err="1" smtClean="0"/>
              <a:t>эл.тока</a:t>
            </a:r>
            <a:r>
              <a:rPr lang="ru-RU" dirty="0" smtClean="0"/>
              <a:t>.</a:t>
            </a:r>
          </a:p>
          <a:p>
            <a:r>
              <a:rPr lang="ru-RU" dirty="0" smtClean="0"/>
              <a:t>Сила тока, как физическая величина.</a:t>
            </a: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87562"/>
          </a:xfrm>
        </p:spPr>
        <p:txBody>
          <a:bodyPr>
            <a:normAutofit fontScale="90000"/>
          </a:bodyPr>
          <a:lstStyle/>
          <a:p>
            <a:pPr algn="l"/>
            <a:r>
              <a:rPr lang="ru-RU" sz="3600" b="1" dirty="0" smtClean="0">
                <a:solidFill>
                  <a:srgbClr val="FF0000"/>
                </a:solidFill>
              </a:rPr>
              <a:t>Сила тока</a:t>
            </a:r>
            <a:r>
              <a:rPr lang="ru-RU" sz="3600" dirty="0" smtClean="0"/>
              <a:t>  – физическая величина, показывающая, какой заряд переносится через поперечное сечение проводника за единицу времени.</a:t>
            </a:r>
            <a:r>
              <a:rPr lang="ru-RU" sz="2800" dirty="0" smtClean="0"/>
              <a:t/>
            </a:r>
            <a:br>
              <a:rPr lang="ru-RU" sz="2800" dirty="0" smtClean="0"/>
            </a:b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438400"/>
            <a:ext cx="8229600" cy="3687763"/>
          </a:xfrm>
        </p:spPr>
        <p:txBody>
          <a:bodyPr>
            <a:normAutofit/>
          </a:bodyPr>
          <a:lstStyle/>
          <a:p>
            <a:r>
              <a:rPr lang="ru-RU" dirty="0" smtClean="0"/>
              <a:t>Ответ по плану о физической величине.</a:t>
            </a:r>
            <a:endParaRPr lang="ru-RU" dirty="0"/>
          </a:p>
        </p:txBody>
      </p:sp>
      <p:pic>
        <p:nvPicPr>
          <p:cNvPr id="1026" name="Picture 2" descr="http://static.interneturok.cdnvideo.ru/content/konspekt_image/94362/4b907d20_73f0_0131_6f58_12313d221ea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19800" y="4267200"/>
            <a:ext cx="2705100" cy="1895476"/>
          </a:xfrm>
          <a:prstGeom prst="rect">
            <a:avLst/>
          </a:prstGeom>
          <a:noFill/>
        </p:spPr>
      </p:pic>
      <p:pic>
        <p:nvPicPr>
          <p:cNvPr id="5" name="Рисунок 4" descr="http://static.interneturok.cdnvideo.ru/content/konspekt_image/94365/50c59c40_73f0_0131_6f5b_12313d221ea2.gif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" y="3429000"/>
            <a:ext cx="14478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0" y="4672309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    I= q</a:t>
            </a:r>
            <a:r>
              <a:rPr kumimoji="0" lang="ru-RU" sz="3600" b="1" i="0" u="none" strike="noStrike" cap="none" normalizeH="0" baseline="-3000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0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∙</a:t>
            </a:r>
            <a:r>
              <a:rPr kumimoji="0" lang="ru-RU" sz="36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n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∙</a:t>
            </a:r>
            <a:r>
              <a:rPr kumimoji="0" lang="ru-RU" sz="36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v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∙S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457200" y="152400"/>
            <a:ext cx="8229600" cy="12223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638800"/>
            <a:ext cx="8229600" cy="487363"/>
          </a:xfrm>
        </p:spPr>
        <p:txBody>
          <a:bodyPr>
            <a:normAutofit fontScale="92500" lnSpcReduction="20000"/>
          </a:bodyPr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04800" y="381000"/>
            <a:ext cx="853440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200" b="1" dirty="0" smtClean="0"/>
              <a:t>Электрическое поле, с помощью которого создаётся и поддерживается постоянный ток в проводнике и в соответствии с этим стационарное распределение в нём электрических зарядов, называется </a:t>
            </a:r>
            <a:r>
              <a:rPr lang="ru-RU" sz="3200" b="1" dirty="0" smtClean="0">
                <a:solidFill>
                  <a:srgbClr val="FF0000"/>
                </a:solidFill>
              </a:rPr>
              <a:t>стационарным</a:t>
            </a:r>
            <a:r>
              <a:rPr lang="ru-RU" sz="3200" b="1" dirty="0" smtClean="0"/>
              <a:t> (неизменным во времени) </a:t>
            </a:r>
            <a:r>
              <a:rPr lang="ru-RU" sz="3200" b="1" dirty="0" smtClean="0">
                <a:solidFill>
                  <a:srgbClr val="FF0000"/>
                </a:solidFill>
              </a:rPr>
              <a:t>электрическим полем</a:t>
            </a:r>
            <a:r>
              <a:rPr lang="ru-RU" sz="3200" b="1" dirty="0" smtClean="0"/>
              <a:t>.</a:t>
            </a:r>
            <a:endParaRPr lang="ru-RU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152400" y="0"/>
            <a:ext cx="8763000" cy="68580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00B050"/>
                </a:solidFill>
              </a:rPr>
              <a:t>Решим задачи</a:t>
            </a:r>
            <a:endParaRPr lang="ru-RU" dirty="0">
              <a:solidFill>
                <a:srgbClr val="00B050"/>
              </a:solidFill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152400" y="762000"/>
            <a:ext cx="8839200" cy="5791200"/>
          </a:xfrm>
        </p:spPr>
        <p:txBody>
          <a:bodyPr>
            <a:normAutofit fontScale="85000" lnSpcReduction="20000"/>
          </a:bodyPr>
          <a:lstStyle/>
          <a:p>
            <a:pPr lvl="0" algn="l"/>
            <a:r>
              <a:rPr lang="ru-RU" dirty="0" smtClean="0">
                <a:solidFill>
                  <a:srgbClr val="00B0F0"/>
                </a:solidFill>
              </a:rPr>
              <a:t>1. Какой заряд пройдёт через поперечное сечение проводника за 2 мин, если сила тока в проводнике 1 А?</a:t>
            </a:r>
          </a:p>
          <a:p>
            <a:pPr lvl="0" algn="l"/>
            <a:r>
              <a:rPr lang="ru-RU" dirty="0" smtClean="0">
                <a:solidFill>
                  <a:schemeClr val="accent3">
                    <a:lumMod val="75000"/>
                  </a:schemeClr>
                </a:solidFill>
              </a:rPr>
              <a:t>2. Через электрическую лампочку за 5 мин проходит заряд в 150 Кл. Какова сила тока в лампочке?</a:t>
            </a:r>
          </a:p>
          <a:p>
            <a:pPr lvl="0" algn="l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3. </a:t>
            </a:r>
            <a:r>
              <a:rPr lang="ru-RU" b="1" dirty="0" smtClean="0">
                <a:solidFill>
                  <a:srgbClr val="FF0000"/>
                </a:solidFill>
              </a:rPr>
              <a:t>Устно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 Как изменится сила тока в цепи, если увеличилась концентрация заряженных частиц в 4 раза, а скорость электронов и сечение проводника остались прежними? </a:t>
            </a:r>
          </a:p>
          <a:p>
            <a:pPr lvl="0" algn="l"/>
            <a:r>
              <a:rPr lang="ru-RU" dirty="0" smtClean="0">
                <a:solidFill>
                  <a:schemeClr val="tx1"/>
                </a:solidFill>
              </a:rPr>
              <a:t>4. Рассчитайте скорость упорядоченного движения электронов в металлическом проводнике при силе тока 1 А, если концентрация 8,5∙10</a:t>
            </a:r>
            <a:r>
              <a:rPr lang="ru-RU" baseline="30000" dirty="0" smtClean="0">
                <a:solidFill>
                  <a:schemeClr val="tx1"/>
                </a:solidFill>
              </a:rPr>
              <a:t>28</a:t>
            </a:r>
            <a:r>
              <a:rPr lang="ru-RU" dirty="0" smtClean="0">
                <a:solidFill>
                  <a:schemeClr val="tx1"/>
                </a:solidFill>
              </a:rPr>
              <a:t> м</a:t>
            </a:r>
            <a:r>
              <a:rPr lang="ru-RU" baseline="30000" dirty="0" smtClean="0">
                <a:solidFill>
                  <a:schemeClr val="tx1"/>
                </a:solidFill>
              </a:rPr>
              <a:t>-3</a:t>
            </a:r>
            <a:r>
              <a:rPr lang="ru-RU" dirty="0" smtClean="0">
                <a:solidFill>
                  <a:schemeClr val="tx1"/>
                </a:solidFill>
              </a:rPr>
              <a:t>, а площадь поперечного сечения проводника 2∙10</a:t>
            </a:r>
            <a:r>
              <a:rPr lang="ru-RU" baseline="30000" dirty="0" smtClean="0">
                <a:solidFill>
                  <a:schemeClr val="tx1"/>
                </a:solidFill>
              </a:rPr>
              <a:t>-6</a:t>
            </a:r>
            <a:r>
              <a:rPr lang="ru-RU" dirty="0" smtClean="0">
                <a:solidFill>
                  <a:schemeClr val="tx1"/>
                </a:solidFill>
              </a:rPr>
              <a:t> м</a:t>
            </a:r>
            <a:r>
              <a:rPr lang="ru-RU" baseline="30000" dirty="0" smtClean="0">
                <a:solidFill>
                  <a:schemeClr val="tx1"/>
                </a:solidFill>
              </a:rPr>
              <a:t>2</a:t>
            </a:r>
            <a:r>
              <a:rPr lang="ru-RU" dirty="0" smtClean="0">
                <a:solidFill>
                  <a:schemeClr val="tx1"/>
                </a:solidFill>
              </a:rPr>
              <a:t>.</a:t>
            </a:r>
          </a:p>
          <a:p>
            <a:pPr lvl="0" algn="l"/>
            <a:r>
              <a:rPr lang="ru-RU" dirty="0" smtClean="0">
                <a:solidFill>
                  <a:schemeClr val="tx1"/>
                </a:solidFill>
              </a:rPr>
              <a:t>5. Найдите скорость упорядоченного движения электронов в проводе с площадью поперечного сечения 5 мм</a:t>
            </a:r>
            <a:r>
              <a:rPr lang="ru-RU" baseline="30000" dirty="0" smtClean="0">
                <a:solidFill>
                  <a:schemeClr val="tx1"/>
                </a:solidFill>
              </a:rPr>
              <a:t>2</a:t>
            </a:r>
            <a:r>
              <a:rPr lang="ru-RU" dirty="0" smtClean="0">
                <a:solidFill>
                  <a:schemeClr val="tx1"/>
                </a:solidFill>
              </a:rPr>
              <a:t> при силе тока 10 А, если концентрация электронов проводимости 5∙10</a:t>
            </a:r>
            <a:r>
              <a:rPr lang="ru-RU" baseline="30000" dirty="0" smtClean="0">
                <a:solidFill>
                  <a:schemeClr val="tx1"/>
                </a:solidFill>
              </a:rPr>
              <a:t>28</a:t>
            </a:r>
            <a:r>
              <a:rPr lang="ru-RU" dirty="0" smtClean="0">
                <a:solidFill>
                  <a:schemeClr val="tx1"/>
                </a:solidFill>
              </a:rPr>
              <a:t> м</a:t>
            </a:r>
            <a:r>
              <a:rPr lang="ru-RU" baseline="30000" dirty="0" smtClean="0">
                <a:solidFill>
                  <a:schemeClr val="tx1"/>
                </a:solidFill>
              </a:rPr>
              <a:t>-3</a:t>
            </a:r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571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04800"/>
            <a:ext cx="8229600" cy="6172200"/>
          </a:xfrm>
        </p:spPr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ru-RU" dirty="0" smtClean="0">
                <a:solidFill>
                  <a:srgbClr val="FF0000"/>
                </a:solidFill>
              </a:rPr>
              <a:t>Критерии оценивания: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«5»</a:t>
            </a:r>
            <a:r>
              <a:rPr lang="ru-RU" dirty="0" smtClean="0"/>
              <a:t> - правильно записана формула, произведен перевод в СИ (если требуется), указаны все единицы измерения физических величин, получен верный ответ, задача оформлена в соответствии со всеми требованиями.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«4»</a:t>
            </a:r>
            <a:r>
              <a:rPr lang="ru-RU" dirty="0" smtClean="0"/>
              <a:t> - верно записана формула, получен правильный ответ, имеются недочеты в оформлении, отсутствуют единицы измерения.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«3»</a:t>
            </a:r>
            <a:r>
              <a:rPr lang="ru-RU" dirty="0" smtClean="0"/>
              <a:t> - верно записана формула, получен неверный ответ, 3-4 недочета.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«2»</a:t>
            </a:r>
            <a:r>
              <a:rPr lang="ru-RU" dirty="0" smtClean="0"/>
              <a:t> - формула записана с ошибками или записана формула не имеющая отношения к задаче, получен неверный ответ, решение полностью отсутствует.  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</TotalTime>
  <Words>316</Words>
  <Application>Microsoft Office PowerPoint</Application>
  <PresentationFormat>Экран (4:3)</PresentationFormat>
  <Paragraphs>28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Office Theme</vt:lpstr>
      <vt:lpstr>Тема урока: Стационарное электрическое поле</vt:lpstr>
      <vt:lpstr>Слайд 2</vt:lpstr>
      <vt:lpstr>Вопросы для работы в группах:</vt:lpstr>
      <vt:lpstr>Сила тока  – физическая величина, показывающая, какой заряд переносится через поперечное сечение проводника за единицу времени. </vt:lpstr>
      <vt:lpstr>Слайд 5</vt:lpstr>
      <vt:lpstr>Решим задачи</vt:lpstr>
      <vt:lpstr>Слайд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урока: Стационарное электрическое поле</dc:title>
  <dc:creator>User</dc:creator>
  <cp:lastModifiedBy>OBZH user</cp:lastModifiedBy>
  <cp:revision>15</cp:revision>
  <dcterms:created xsi:type="dcterms:W3CDTF">2016-09-25T23:37:03Z</dcterms:created>
  <dcterms:modified xsi:type="dcterms:W3CDTF">2016-09-26T08:10:44Z</dcterms:modified>
</cp:coreProperties>
</file>